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034425F1-857B-4B4E-B455-2F2A07855F51}" type="datetimeFigureOut">
              <a:rPr lang="ar-IQ" smtClean="0"/>
              <a:t>16/03/1440</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448A56B6-28CA-4C29-B49C-C016F20DD37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34425F1-857B-4B4E-B455-2F2A07855F51}" type="datetimeFigureOut">
              <a:rPr lang="ar-IQ" smtClean="0"/>
              <a:t>16/03/1440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48A56B6-28CA-4C29-B49C-C016F20DD37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034425F1-857B-4B4E-B455-2F2A07855F51}" type="datetimeFigureOut">
              <a:rPr lang="ar-IQ" smtClean="0"/>
              <a:t>16/03/1440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48A56B6-28CA-4C29-B49C-C016F20DD37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034425F1-857B-4B4E-B455-2F2A07855F51}" type="datetimeFigureOut">
              <a:rPr lang="ar-IQ" smtClean="0"/>
              <a:t>16/03/1440</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448A56B6-28CA-4C29-B49C-C016F20DD37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034425F1-857B-4B4E-B455-2F2A07855F51}" type="datetimeFigureOut">
              <a:rPr lang="ar-IQ" smtClean="0"/>
              <a:t>16/03/1440</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448A56B6-28CA-4C29-B49C-C016F20DD370}" type="slidenum">
              <a:rPr lang="ar-IQ" smtClean="0"/>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034425F1-857B-4B4E-B455-2F2A07855F51}" type="datetimeFigureOut">
              <a:rPr lang="ar-IQ" smtClean="0"/>
              <a:t>16/03/1440</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448A56B6-28CA-4C29-B49C-C016F20DD37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034425F1-857B-4B4E-B455-2F2A07855F51}" type="datetimeFigureOut">
              <a:rPr lang="ar-IQ" smtClean="0"/>
              <a:t>16/03/1440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448A56B6-28CA-4C29-B49C-C016F20DD370}" type="slidenum">
              <a:rPr lang="ar-IQ" smtClean="0"/>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034425F1-857B-4B4E-B455-2F2A07855F51}" type="datetimeFigureOut">
              <a:rPr lang="ar-IQ" smtClean="0"/>
              <a:t>16/03/1440</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48A56B6-28CA-4C29-B49C-C016F20DD37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034425F1-857B-4B4E-B455-2F2A07855F51}" type="datetimeFigureOut">
              <a:rPr lang="ar-IQ" smtClean="0"/>
              <a:t>16/03/1440</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48A56B6-28CA-4C29-B49C-C016F20DD37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034425F1-857B-4B4E-B455-2F2A07855F51}" type="datetimeFigureOut">
              <a:rPr lang="ar-IQ" smtClean="0"/>
              <a:t>16/03/1440</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48A56B6-28CA-4C29-B49C-C016F20DD37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034425F1-857B-4B4E-B455-2F2A07855F51}" type="datetimeFigureOut">
              <a:rPr lang="ar-IQ" smtClean="0"/>
              <a:t>16/03/1440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448A56B6-28CA-4C29-B49C-C016F20DD370}" type="slidenum">
              <a:rPr lang="ar-IQ" smtClean="0"/>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34425F1-857B-4B4E-B455-2F2A07855F51}" type="datetimeFigureOut">
              <a:rPr lang="ar-IQ" smtClean="0"/>
              <a:t>16/03/1440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48A56B6-28CA-4C29-B49C-C016F20DD370}" type="slidenum">
              <a:rPr lang="ar-IQ" smtClean="0"/>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rmAutofit fontScale="90000"/>
          </a:bodyPr>
          <a:lstStyle/>
          <a:p>
            <a:pPr algn="r"/>
            <a:r>
              <a:rPr lang="ar-IQ" sz="3600" b="1" dirty="0" smtClean="0">
                <a:solidFill>
                  <a:srgbClr val="FF0000"/>
                </a:solidFill>
              </a:rPr>
              <a:t>               </a:t>
            </a:r>
            <a:r>
              <a:rPr lang="ar-SA" sz="3600" b="1" dirty="0" smtClean="0">
                <a:solidFill>
                  <a:srgbClr val="FF0000"/>
                </a:solidFill>
              </a:rPr>
              <a:t>الشارات </a:t>
            </a:r>
            <a:r>
              <a:rPr lang="ar-SA" sz="3600" b="1" dirty="0">
                <a:solidFill>
                  <a:srgbClr val="FF0000"/>
                </a:solidFill>
              </a:rPr>
              <a:t>أهدافها وأنواعها </a:t>
            </a:r>
            <a:r>
              <a:rPr lang="en-US" sz="3200" dirty="0"/>
              <a:t/>
            </a:r>
            <a:br>
              <a:rPr lang="en-US" sz="3200" dirty="0"/>
            </a:br>
            <a:r>
              <a:rPr lang="ar-SA" sz="3200" dirty="0"/>
              <a:t> الكشافة حركة تربوية للشباب تهدف إلى تنميتهم بدنياً وعقلياً واجتماعياً وسياسياً </a:t>
            </a:r>
            <a:r>
              <a:rPr lang="ar-SA" sz="3200" dirty="0" smtClean="0"/>
              <a:t>لخدمة</a:t>
            </a:r>
            <a:r>
              <a:rPr lang="ar-IQ" sz="3200" dirty="0" smtClean="0"/>
              <a:t> </a:t>
            </a:r>
            <a:r>
              <a:rPr lang="ar-SA" sz="3200" dirty="0" smtClean="0"/>
              <a:t>الوطن</a:t>
            </a:r>
            <a:r>
              <a:rPr lang="ar-SA" sz="3200" dirty="0"/>
              <a:t>.</a:t>
            </a:r>
            <a:r>
              <a:rPr lang="en-US" sz="3200" dirty="0"/>
              <a:t/>
            </a:r>
            <a:br>
              <a:rPr lang="en-US" sz="3200" dirty="0"/>
            </a:br>
            <a:r>
              <a:rPr lang="ar-SA" sz="3200" dirty="0"/>
              <a:t>وهذه الحركة تقوم على أسس تربوية نابعة من احتياجات الفتيان وهواياتهم حيث وضعت لهذه الهوايات شارات تمنح للكشاف بعد ممارسة هواية يستطيع إتقانها  وهذه الشارات تهدف إلى اكتشاف هواية كل فتاة وفتى .</a:t>
            </a:r>
            <a:r>
              <a:rPr lang="en-US" sz="3200" dirty="0"/>
              <a:t/>
            </a:r>
            <a:br>
              <a:rPr lang="en-US" sz="3200" dirty="0"/>
            </a:br>
            <a:r>
              <a:rPr lang="ar-SA" sz="3200" dirty="0"/>
              <a:t>	</a:t>
            </a:r>
            <a:r>
              <a:rPr lang="en-US" sz="3200" dirty="0"/>
              <a:t/>
            </a:r>
            <a:br>
              <a:rPr lang="en-US" sz="3200" dirty="0"/>
            </a:br>
            <a:r>
              <a:rPr lang="ar-SA" sz="3600" b="1" dirty="0">
                <a:solidFill>
                  <a:srgbClr val="FF0000"/>
                </a:solidFill>
              </a:rPr>
              <a:t>أهداف </a:t>
            </a:r>
            <a:r>
              <a:rPr lang="ar-SA" sz="3600" b="1" dirty="0" smtClean="0">
                <a:solidFill>
                  <a:srgbClr val="FF0000"/>
                </a:solidFill>
              </a:rPr>
              <a:t>الشارات</a:t>
            </a:r>
            <a:r>
              <a:rPr lang="en-US" sz="3200" dirty="0"/>
              <a:t/>
            </a:r>
            <a:br>
              <a:rPr lang="en-US" sz="3200" dirty="0"/>
            </a:br>
            <a:r>
              <a:rPr lang="ar-IQ" sz="3200" dirty="0" smtClean="0"/>
              <a:t>1- </a:t>
            </a:r>
            <a:r>
              <a:rPr lang="ar-SA" sz="3200" dirty="0" smtClean="0"/>
              <a:t>تنمي </a:t>
            </a:r>
            <a:r>
              <a:rPr lang="ar-SA" sz="3200" dirty="0"/>
              <a:t>قابليات جسمية وفكرية وعقلية وكشفية</a:t>
            </a:r>
            <a:r>
              <a:rPr lang="ar-SA" sz="3200" dirty="0" smtClean="0"/>
              <a:t>.</a:t>
            </a:r>
            <a:r>
              <a:rPr lang="en-US" sz="3200" dirty="0"/>
              <a:t/>
            </a:r>
            <a:br>
              <a:rPr lang="en-US" sz="3200" dirty="0"/>
            </a:br>
            <a:r>
              <a:rPr lang="ar-IQ" sz="3200" dirty="0" smtClean="0"/>
              <a:t>2- </a:t>
            </a:r>
            <a:r>
              <a:rPr lang="ar-SA" sz="3200" dirty="0" smtClean="0"/>
              <a:t>دراسة </a:t>
            </a:r>
            <a:r>
              <a:rPr lang="ar-SA" sz="3200" dirty="0"/>
              <a:t>الطبيعة</a:t>
            </a:r>
            <a:r>
              <a:rPr lang="ar-SA" sz="3200" dirty="0" smtClean="0"/>
              <a:t>.</a:t>
            </a:r>
            <a:r>
              <a:rPr lang="en-US" sz="3200" dirty="0"/>
              <a:t/>
            </a:r>
            <a:br>
              <a:rPr lang="en-US" sz="3200" dirty="0"/>
            </a:br>
            <a:r>
              <a:rPr lang="ar-IQ" sz="3200" dirty="0" smtClean="0"/>
              <a:t>3- </a:t>
            </a:r>
            <a:r>
              <a:rPr lang="ar-SA" sz="3200" dirty="0" smtClean="0"/>
              <a:t>تهدف </a:t>
            </a:r>
            <a:r>
              <a:rPr lang="ar-SA" sz="3200" dirty="0"/>
              <a:t>إلى خلق الإنسان المنتج المبدع.</a:t>
            </a:r>
            <a:r>
              <a:rPr lang="en-US" sz="3200" dirty="0"/>
              <a:t/>
            </a:r>
            <a:br>
              <a:rPr lang="en-US" sz="3200" dirty="0"/>
            </a:br>
            <a:r>
              <a:rPr lang="ar-IQ" sz="3200" dirty="0" smtClean="0"/>
              <a:t>4-</a:t>
            </a:r>
            <a:r>
              <a:rPr lang="ar-SA" sz="3200" dirty="0" smtClean="0"/>
              <a:t>استغلال </a:t>
            </a:r>
            <a:r>
              <a:rPr lang="ar-SA" sz="3200" dirty="0"/>
              <a:t>أوقات الفراغ استغلالاً مفيداً.</a:t>
            </a:r>
            <a:r>
              <a:rPr lang="en-US" sz="2800" dirty="0"/>
              <a:t/>
            </a:r>
            <a:br>
              <a:rPr lang="en-US" sz="2800" dirty="0"/>
            </a:br>
            <a:endParaRPr lang="ar-IQ" sz="2800"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42852"/>
            <a:ext cx="8229600" cy="7358114"/>
          </a:xfrm>
        </p:spPr>
        <p:txBody>
          <a:bodyPr>
            <a:normAutofit fontScale="90000"/>
          </a:bodyPr>
          <a:lstStyle/>
          <a:p>
            <a:pPr algn="r"/>
            <a:r>
              <a:rPr lang="ar-IQ" sz="2800" b="1" dirty="0" smtClean="0"/>
              <a:t>                            </a:t>
            </a:r>
            <a:r>
              <a:rPr lang="ar-SA" sz="3100" b="1" dirty="0" smtClean="0">
                <a:solidFill>
                  <a:srgbClr val="FF0000"/>
                </a:solidFill>
              </a:rPr>
              <a:t>أنواع </a:t>
            </a:r>
            <a:r>
              <a:rPr lang="ar-SA" sz="3100" b="1" dirty="0">
                <a:solidFill>
                  <a:srgbClr val="FF0000"/>
                </a:solidFill>
              </a:rPr>
              <a:t>شارات </a:t>
            </a:r>
            <a:r>
              <a:rPr lang="ar-SA" sz="3100" b="1" dirty="0" smtClean="0">
                <a:solidFill>
                  <a:srgbClr val="FF0000"/>
                </a:solidFill>
              </a:rPr>
              <a:t>الهواية</a:t>
            </a:r>
            <a:r>
              <a:rPr lang="en-US" sz="2800" dirty="0"/>
              <a:t/>
            </a:r>
            <a:br>
              <a:rPr lang="en-US" sz="2800" dirty="0"/>
            </a:br>
            <a:r>
              <a:rPr lang="ar-IQ" sz="3000" dirty="0" smtClean="0">
                <a:solidFill>
                  <a:srgbClr val="0070C0"/>
                </a:solidFill>
              </a:rPr>
              <a:t>1- </a:t>
            </a:r>
            <a:r>
              <a:rPr lang="ar-SA" sz="3000" b="1" dirty="0" smtClean="0">
                <a:solidFill>
                  <a:srgbClr val="0070C0"/>
                </a:solidFill>
              </a:rPr>
              <a:t>هواية </a:t>
            </a:r>
            <a:r>
              <a:rPr lang="ar-SA" sz="3000" b="1" dirty="0">
                <a:solidFill>
                  <a:srgbClr val="0070C0"/>
                </a:solidFill>
              </a:rPr>
              <a:t>الخدمة العامة:</a:t>
            </a:r>
            <a:r>
              <a:rPr lang="en-US" sz="3000" dirty="0"/>
              <a:t/>
            </a:r>
            <a:br>
              <a:rPr lang="en-US" sz="3000" dirty="0"/>
            </a:br>
            <a:r>
              <a:rPr lang="ar-IQ" sz="3000" dirty="0" smtClean="0"/>
              <a:t> أ - </a:t>
            </a:r>
            <a:r>
              <a:rPr lang="ar-SA" sz="3000" dirty="0" smtClean="0"/>
              <a:t>المسعف</a:t>
            </a:r>
            <a:r>
              <a:rPr lang="en-US" sz="3000" dirty="0"/>
              <a:t/>
            </a:r>
            <a:br>
              <a:rPr lang="en-US" sz="3000" dirty="0"/>
            </a:br>
            <a:r>
              <a:rPr lang="ar-IQ" sz="3000" dirty="0" smtClean="0"/>
              <a:t>ب - </a:t>
            </a:r>
            <a:r>
              <a:rPr lang="ar-SA" sz="3000" dirty="0" smtClean="0"/>
              <a:t>الدليل</a:t>
            </a:r>
            <a:r>
              <a:rPr lang="en-US" sz="3000" dirty="0"/>
              <a:t/>
            </a:r>
            <a:br>
              <a:rPr lang="en-US" sz="3000" dirty="0"/>
            </a:br>
            <a:r>
              <a:rPr lang="en-US" sz="3000" dirty="0"/>
              <a:t> </a:t>
            </a:r>
            <a:br>
              <a:rPr lang="en-US" sz="3000" dirty="0"/>
            </a:br>
            <a:r>
              <a:rPr lang="ar-IQ" sz="3000" dirty="0" smtClean="0">
                <a:solidFill>
                  <a:srgbClr val="0070C0"/>
                </a:solidFill>
              </a:rPr>
              <a:t>2- </a:t>
            </a:r>
            <a:r>
              <a:rPr lang="ar-SA" sz="3000" b="1" dirty="0" smtClean="0">
                <a:solidFill>
                  <a:srgbClr val="0070C0"/>
                </a:solidFill>
              </a:rPr>
              <a:t>شارة </a:t>
            </a:r>
            <a:r>
              <a:rPr lang="ar-SA" sz="3000" b="1" dirty="0">
                <a:solidFill>
                  <a:srgbClr val="0070C0"/>
                </a:solidFill>
              </a:rPr>
              <a:t>الهواية الثقافية</a:t>
            </a:r>
            <a:r>
              <a:rPr lang="ar-SA" sz="3000" dirty="0">
                <a:solidFill>
                  <a:srgbClr val="0070C0"/>
                </a:solidFill>
              </a:rPr>
              <a:t>:</a:t>
            </a:r>
            <a:r>
              <a:rPr lang="en-US" sz="3000" dirty="0"/>
              <a:t/>
            </a:r>
            <a:br>
              <a:rPr lang="en-US" sz="3000" dirty="0"/>
            </a:br>
            <a:r>
              <a:rPr lang="ar-IQ" sz="3000" dirty="0" smtClean="0"/>
              <a:t> أ - </a:t>
            </a:r>
            <a:r>
              <a:rPr lang="ar-SA" sz="3000" dirty="0" smtClean="0"/>
              <a:t>الكاتب</a:t>
            </a:r>
            <a:r>
              <a:rPr lang="en-US" sz="3000" dirty="0"/>
              <a:t/>
            </a:r>
            <a:br>
              <a:rPr lang="en-US" sz="3000" dirty="0"/>
            </a:br>
            <a:r>
              <a:rPr lang="ar-IQ" sz="3000" dirty="0" smtClean="0"/>
              <a:t>ب - </a:t>
            </a:r>
            <a:r>
              <a:rPr lang="ar-SA" sz="3000" dirty="0" smtClean="0"/>
              <a:t>القارئ</a:t>
            </a:r>
            <a:r>
              <a:rPr lang="en-US" sz="3000" dirty="0"/>
              <a:t/>
            </a:r>
            <a:br>
              <a:rPr lang="en-US" sz="3000" dirty="0"/>
            </a:br>
            <a:r>
              <a:rPr lang="ar-IQ" sz="3000" dirty="0" smtClean="0"/>
              <a:t>ت - </a:t>
            </a:r>
            <a:r>
              <a:rPr lang="ar-SA" sz="3000" dirty="0" smtClean="0"/>
              <a:t>المترجم</a:t>
            </a:r>
            <a:r>
              <a:rPr lang="en-US" sz="3000" dirty="0"/>
              <a:t/>
            </a:r>
            <a:br>
              <a:rPr lang="en-US" sz="3000" dirty="0"/>
            </a:br>
            <a:r>
              <a:rPr lang="ar-SA" sz="3000" dirty="0"/>
              <a:t> </a:t>
            </a:r>
            <a:r>
              <a:rPr lang="en-US" sz="3000" dirty="0"/>
              <a:t/>
            </a:r>
            <a:br>
              <a:rPr lang="en-US" sz="3000" dirty="0"/>
            </a:br>
            <a:r>
              <a:rPr lang="ar-IQ" sz="3000" dirty="0" smtClean="0">
                <a:solidFill>
                  <a:srgbClr val="0070C0"/>
                </a:solidFill>
              </a:rPr>
              <a:t>3- </a:t>
            </a:r>
            <a:r>
              <a:rPr lang="ar-SA" sz="3000" b="1" dirty="0" smtClean="0">
                <a:solidFill>
                  <a:srgbClr val="0070C0"/>
                </a:solidFill>
              </a:rPr>
              <a:t>شارة </a:t>
            </a:r>
            <a:r>
              <a:rPr lang="ar-SA" sz="3000" b="1" dirty="0">
                <a:solidFill>
                  <a:srgbClr val="0070C0"/>
                </a:solidFill>
              </a:rPr>
              <a:t>الهواية </a:t>
            </a:r>
            <a:r>
              <a:rPr lang="ar-SA" sz="3000" b="1" dirty="0" smtClean="0">
                <a:solidFill>
                  <a:srgbClr val="0070C0"/>
                </a:solidFill>
              </a:rPr>
              <a:t>الفنية</a:t>
            </a:r>
            <a:r>
              <a:rPr lang="ar-IQ" sz="3000" b="1" dirty="0" smtClean="0">
                <a:solidFill>
                  <a:srgbClr val="0070C0"/>
                </a:solidFill>
              </a:rPr>
              <a:t>:</a:t>
            </a:r>
            <a:r>
              <a:rPr lang="en-US" sz="3000" dirty="0"/>
              <a:t/>
            </a:r>
            <a:br>
              <a:rPr lang="en-US" sz="3000" dirty="0"/>
            </a:br>
            <a:r>
              <a:rPr lang="ar-IQ" sz="3000" dirty="0" smtClean="0"/>
              <a:t> أ - </a:t>
            </a:r>
            <a:r>
              <a:rPr lang="ar-SA" sz="3000" dirty="0" smtClean="0"/>
              <a:t>الرسام</a:t>
            </a:r>
            <a:r>
              <a:rPr lang="en-US" sz="3000" dirty="0"/>
              <a:t/>
            </a:r>
            <a:br>
              <a:rPr lang="en-US" sz="3000" dirty="0"/>
            </a:br>
            <a:r>
              <a:rPr lang="ar-IQ" sz="3000" dirty="0" smtClean="0"/>
              <a:t>ب - </a:t>
            </a:r>
            <a:r>
              <a:rPr lang="ar-SA" sz="3000" dirty="0" smtClean="0"/>
              <a:t>المصور</a:t>
            </a:r>
            <a:r>
              <a:rPr lang="en-US" sz="3000" dirty="0"/>
              <a:t/>
            </a:r>
            <a:br>
              <a:rPr lang="en-US" sz="3000" dirty="0"/>
            </a:br>
            <a:r>
              <a:rPr lang="ar-IQ" sz="3000" dirty="0" smtClean="0"/>
              <a:t>ت - </a:t>
            </a:r>
            <a:r>
              <a:rPr lang="ar-SA" sz="3000" dirty="0" smtClean="0"/>
              <a:t>النحات</a:t>
            </a:r>
            <a:r>
              <a:rPr lang="en-US" sz="3000" dirty="0"/>
              <a:t/>
            </a:r>
            <a:br>
              <a:rPr lang="en-US" sz="3000" dirty="0"/>
            </a:br>
            <a:r>
              <a:rPr lang="ar-IQ" sz="3000" dirty="0" smtClean="0"/>
              <a:t>ث - </a:t>
            </a:r>
            <a:r>
              <a:rPr lang="ar-SA" sz="3000" dirty="0" smtClean="0"/>
              <a:t>الخياط</a:t>
            </a:r>
            <a:r>
              <a:rPr lang="en-US" sz="3000" dirty="0"/>
              <a:t/>
            </a:r>
            <a:br>
              <a:rPr lang="en-US" sz="3000" dirty="0"/>
            </a:br>
            <a:r>
              <a:rPr lang="ar-IQ" sz="3000" dirty="0" smtClean="0"/>
              <a:t>ج - </a:t>
            </a:r>
            <a:r>
              <a:rPr lang="ar-SA" sz="3000" dirty="0" smtClean="0"/>
              <a:t>المصمم</a:t>
            </a:r>
            <a:r>
              <a:rPr lang="en-US" sz="2800" dirty="0"/>
              <a:t/>
            </a:r>
            <a:br>
              <a:rPr lang="en-US" sz="2800" dirty="0"/>
            </a:br>
            <a:r>
              <a:rPr lang="en-US" sz="2800" dirty="0"/>
              <a:t> </a:t>
            </a:r>
            <a:br>
              <a:rPr lang="en-US" sz="2800" dirty="0"/>
            </a:br>
            <a:endParaRPr lang="ar-IQ" sz="2800" dirty="0"/>
          </a:p>
        </p:txBody>
      </p:sp>
    </p:spTree>
  </p:cSld>
  <p:clrMapOvr>
    <a:masterClrMapping/>
  </p:clrMapOvr>
  <p:transition>
    <p:spli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69072"/>
          </a:xfrm>
        </p:spPr>
        <p:txBody>
          <a:bodyPr>
            <a:normAutofit/>
          </a:bodyPr>
          <a:lstStyle/>
          <a:p>
            <a:pPr lvl="0" algn="r"/>
            <a:r>
              <a:rPr lang="ar-IQ" sz="2700" b="1" dirty="0" smtClean="0">
                <a:solidFill>
                  <a:srgbClr val="0070C0"/>
                </a:solidFill>
              </a:rPr>
              <a:t>4- </a:t>
            </a:r>
            <a:r>
              <a:rPr lang="ar-SA" sz="2700" b="1" dirty="0" smtClean="0">
                <a:solidFill>
                  <a:srgbClr val="0070C0"/>
                </a:solidFill>
              </a:rPr>
              <a:t>شارة </a:t>
            </a:r>
            <a:r>
              <a:rPr lang="ar-SA" sz="2700" b="1" dirty="0">
                <a:solidFill>
                  <a:srgbClr val="0070C0"/>
                </a:solidFill>
              </a:rPr>
              <a:t>الكفاية الرياضية</a:t>
            </a:r>
            <a:r>
              <a:rPr lang="en-US" sz="2700" dirty="0"/>
              <a:t/>
            </a:r>
            <a:br>
              <a:rPr lang="en-US" sz="2700" dirty="0"/>
            </a:br>
            <a:r>
              <a:rPr lang="ar-IQ" sz="2700" dirty="0" smtClean="0"/>
              <a:t> أ - </a:t>
            </a:r>
            <a:r>
              <a:rPr lang="ar-SA" sz="2700" dirty="0" smtClean="0"/>
              <a:t>السباح</a:t>
            </a:r>
            <a:r>
              <a:rPr lang="en-US" sz="2700" dirty="0"/>
              <a:t/>
            </a:r>
            <a:br>
              <a:rPr lang="en-US" sz="2700" dirty="0"/>
            </a:br>
            <a:r>
              <a:rPr lang="ar-IQ" sz="2700" dirty="0" smtClean="0"/>
              <a:t>ب - </a:t>
            </a:r>
            <a:r>
              <a:rPr lang="ar-SA" sz="2700" dirty="0" smtClean="0"/>
              <a:t>الراكض</a:t>
            </a:r>
            <a:r>
              <a:rPr lang="en-US" sz="2700" dirty="0"/>
              <a:t/>
            </a:r>
            <a:br>
              <a:rPr lang="en-US" sz="2700" dirty="0"/>
            </a:br>
            <a:r>
              <a:rPr lang="ar-IQ" sz="2700" dirty="0" smtClean="0"/>
              <a:t>ت - </a:t>
            </a:r>
            <a:r>
              <a:rPr lang="ar-SA" sz="2700" dirty="0" smtClean="0"/>
              <a:t>المبارز</a:t>
            </a:r>
            <a:r>
              <a:rPr lang="en-US" sz="2700" dirty="0"/>
              <a:t/>
            </a:r>
            <a:br>
              <a:rPr lang="en-US" sz="2700" dirty="0"/>
            </a:br>
            <a:r>
              <a:rPr lang="ar-IQ" sz="2700" dirty="0" smtClean="0">
                <a:solidFill>
                  <a:srgbClr val="0070C0"/>
                </a:solidFill>
              </a:rPr>
              <a:t>5- </a:t>
            </a:r>
            <a:r>
              <a:rPr lang="ar-SA" sz="2700" b="1" dirty="0" smtClean="0">
                <a:solidFill>
                  <a:srgbClr val="0070C0"/>
                </a:solidFill>
              </a:rPr>
              <a:t>شارة </a:t>
            </a:r>
            <a:r>
              <a:rPr lang="ar-SA" sz="2700" b="1" dirty="0">
                <a:solidFill>
                  <a:srgbClr val="0070C0"/>
                </a:solidFill>
              </a:rPr>
              <a:t>هواية دراسة الطبيعة</a:t>
            </a:r>
            <a:r>
              <a:rPr lang="en-US" sz="2700" dirty="0"/>
              <a:t/>
            </a:r>
            <a:br>
              <a:rPr lang="en-US" sz="2700" dirty="0"/>
            </a:br>
            <a:r>
              <a:rPr lang="ar-IQ" sz="2700" dirty="0" smtClean="0"/>
              <a:t> أ - </a:t>
            </a:r>
            <a:r>
              <a:rPr lang="ar-SA" sz="2700" dirty="0" smtClean="0"/>
              <a:t>دراسة </a:t>
            </a:r>
            <a:r>
              <a:rPr lang="ar-SA" sz="2700" dirty="0"/>
              <a:t>الأشجار بأنواعها</a:t>
            </a:r>
            <a:r>
              <a:rPr lang="en-US" sz="2700" dirty="0"/>
              <a:t/>
            </a:r>
            <a:br>
              <a:rPr lang="en-US" sz="2700" dirty="0"/>
            </a:br>
            <a:r>
              <a:rPr lang="ar-IQ" sz="2700" dirty="0" smtClean="0"/>
              <a:t>ب - </a:t>
            </a:r>
            <a:r>
              <a:rPr lang="ar-SA" sz="2700" dirty="0" smtClean="0"/>
              <a:t>الأحجار بأنواعها</a:t>
            </a:r>
            <a:r>
              <a:rPr lang="en-US" sz="2700" dirty="0"/>
              <a:t/>
            </a:r>
            <a:br>
              <a:rPr lang="en-US" sz="2700" dirty="0"/>
            </a:br>
            <a:r>
              <a:rPr lang="ar-IQ" sz="2700" dirty="0" smtClean="0">
                <a:solidFill>
                  <a:srgbClr val="0070C0"/>
                </a:solidFill>
              </a:rPr>
              <a:t>6- </a:t>
            </a:r>
            <a:r>
              <a:rPr lang="ar-SA" sz="2700" b="1" dirty="0" smtClean="0">
                <a:solidFill>
                  <a:srgbClr val="0070C0"/>
                </a:solidFill>
              </a:rPr>
              <a:t>شارة </a:t>
            </a:r>
            <a:r>
              <a:rPr lang="ar-SA" sz="2700" b="1" dirty="0">
                <a:solidFill>
                  <a:srgbClr val="0070C0"/>
                </a:solidFill>
              </a:rPr>
              <a:t>هواية الطبيعة</a:t>
            </a:r>
            <a:r>
              <a:rPr lang="en-US" sz="2700" dirty="0"/>
              <a:t/>
            </a:r>
            <a:br>
              <a:rPr lang="en-US" sz="2700" dirty="0"/>
            </a:br>
            <a:r>
              <a:rPr lang="ar-IQ" sz="2700" dirty="0" smtClean="0"/>
              <a:t> أ - </a:t>
            </a:r>
            <a:r>
              <a:rPr lang="ar-SA" sz="2700" dirty="0" smtClean="0"/>
              <a:t>المخيم</a:t>
            </a:r>
            <a:r>
              <a:rPr lang="en-US" sz="2700" dirty="0"/>
              <a:t/>
            </a:r>
            <a:br>
              <a:rPr lang="en-US" sz="2700" dirty="0"/>
            </a:br>
            <a:r>
              <a:rPr lang="ar-IQ" sz="2700" dirty="0" smtClean="0"/>
              <a:t>ب - </a:t>
            </a:r>
            <a:r>
              <a:rPr lang="ar-SA" sz="2700" dirty="0" smtClean="0"/>
              <a:t>الطاهي</a:t>
            </a:r>
            <a:r>
              <a:rPr lang="en-US" sz="2700" dirty="0"/>
              <a:t/>
            </a:r>
            <a:br>
              <a:rPr lang="en-US" sz="2700" dirty="0"/>
            </a:br>
            <a:r>
              <a:rPr lang="ar-IQ" sz="2700" dirty="0" smtClean="0"/>
              <a:t>ت - </a:t>
            </a:r>
            <a:r>
              <a:rPr lang="ar-SA" sz="2700" dirty="0" smtClean="0"/>
              <a:t>الدفاع </a:t>
            </a:r>
            <a:r>
              <a:rPr lang="ar-SA" sz="2700" dirty="0"/>
              <a:t>المدني </a:t>
            </a:r>
            <a:r>
              <a:rPr lang="en-US" sz="2700" dirty="0"/>
              <a:t/>
            </a:r>
            <a:br>
              <a:rPr lang="en-US" sz="2700" dirty="0"/>
            </a:br>
            <a:r>
              <a:rPr lang="ar-IQ" sz="2700" dirty="0" smtClean="0">
                <a:solidFill>
                  <a:srgbClr val="0070C0"/>
                </a:solidFill>
              </a:rPr>
              <a:t>7- </a:t>
            </a:r>
            <a:r>
              <a:rPr lang="ar-SA" sz="2700" b="1" dirty="0" smtClean="0">
                <a:solidFill>
                  <a:srgbClr val="0070C0"/>
                </a:solidFill>
              </a:rPr>
              <a:t>شارة </a:t>
            </a:r>
            <a:r>
              <a:rPr lang="ar-SA" sz="2700" b="1" dirty="0">
                <a:solidFill>
                  <a:srgbClr val="0070C0"/>
                </a:solidFill>
              </a:rPr>
              <a:t>هوايات خاصة</a:t>
            </a:r>
            <a:r>
              <a:rPr lang="en-US" sz="2700" dirty="0"/>
              <a:t/>
            </a:r>
            <a:br>
              <a:rPr lang="en-US" sz="2700" dirty="0"/>
            </a:br>
            <a:r>
              <a:rPr lang="ar-IQ" sz="2700" dirty="0" smtClean="0"/>
              <a:t> أ - </a:t>
            </a:r>
            <a:r>
              <a:rPr lang="ar-SA" sz="2700" dirty="0" smtClean="0"/>
              <a:t>جامع </a:t>
            </a:r>
            <a:r>
              <a:rPr lang="ar-SA" sz="2700" dirty="0"/>
              <a:t>الطوابع</a:t>
            </a:r>
            <a:r>
              <a:rPr lang="en-US" sz="2700" dirty="0"/>
              <a:t/>
            </a:r>
            <a:br>
              <a:rPr lang="en-US" sz="2700" dirty="0"/>
            </a:br>
            <a:r>
              <a:rPr lang="ar-IQ" sz="2700" dirty="0" smtClean="0"/>
              <a:t>ب - </a:t>
            </a:r>
            <a:r>
              <a:rPr lang="ar-SA" sz="2700" dirty="0" smtClean="0"/>
              <a:t>الصياد</a:t>
            </a:r>
            <a:r>
              <a:rPr lang="en-US" sz="2700" dirty="0"/>
              <a:t/>
            </a:r>
            <a:br>
              <a:rPr lang="en-US" sz="2700" dirty="0"/>
            </a:br>
            <a:r>
              <a:rPr lang="ar-IQ" sz="2700" dirty="0" smtClean="0"/>
              <a:t>ت - </a:t>
            </a:r>
            <a:r>
              <a:rPr lang="ar-SA" sz="2700" dirty="0" smtClean="0"/>
              <a:t>الحرف </a:t>
            </a:r>
            <a:r>
              <a:rPr lang="ar-SA" sz="2700" dirty="0"/>
              <a:t>اليدوية</a:t>
            </a:r>
            <a:endParaRPr lang="ar-IQ" sz="2700" dirty="0"/>
          </a:p>
        </p:txBody>
      </p:sp>
    </p:spTree>
  </p:cSld>
  <p:clrMapOvr>
    <a:masterClrMapping/>
  </p:clrMapOvr>
  <p:transition>
    <p:wipe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Autofit/>
          </a:bodyPr>
          <a:lstStyle/>
          <a:p>
            <a:pPr algn="r"/>
            <a:r>
              <a:rPr lang="ar-IQ" sz="2600" b="1" dirty="0" smtClean="0">
                <a:solidFill>
                  <a:srgbClr val="FF0000"/>
                </a:solidFill>
              </a:rPr>
              <a:t>                          </a:t>
            </a:r>
            <a:r>
              <a:rPr lang="ar-IQ" sz="3200" b="1" dirty="0" smtClean="0">
                <a:solidFill>
                  <a:srgbClr val="FF0000"/>
                </a:solidFill>
              </a:rPr>
              <a:t>أنواع المعسكرات</a:t>
            </a:r>
            <a:r>
              <a:rPr lang="en-US" sz="3200" b="1" dirty="0" smtClean="0">
                <a:solidFill>
                  <a:srgbClr val="FF0000"/>
                </a:solidFill>
              </a:rPr>
              <a:t>  </a:t>
            </a:r>
            <a:r>
              <a:rPr lang="en-US" sz="2600" dirty="0"/>
              <a:t/>
            </a:r>
            <a:br>
              <a:rPr lang="en-US" sz="2600" dirty="0"/>
            </a:br>
            <a:r>
              <a:rPr lang="ar-IQ" sz="2600" dirty="0"/>
              <a:t>      للمعسكرات مناهج خاصة وندوات مركزة يقضي فيها الكشاف عدة أيام بلياليها وتكون أما على مستوى المحافظة الواحدة أو على مستوى القطر أو عدة أقطار وهي يمكن تقسيمها حسب أنواعها أو حسب مدة إقامتها</a:t>
            </a:r>
            <a:r>
              <a:rPr lang="en-US" sz="2600" dirty="0"/>
              <a:t/>
            </a:r>
            <a:br>
              <a:rPr lang="en-US" sz="2600" dirty="0"/>
            </a:br>
            <a:r>
              <a:rPr lang="ar-IQ" sz="2600" dirty="0"/>
              <a:t> </a:t>
            </a:r>
            <a:r>
              <a:rPr lang="en-US" sz="2600" dirty="0"/>
              <a:t/>
            </a:r>
            <a:br>
              <a:rPr lang="en-US" sz="2600" dirty="0"/>
            </a:br>
            <a:r>
              <a:rPr lang="ar-IQ" sz="2600" b="1" dirty="0">
                <a:solidFill>
                  <a:srgbClr val="FF0000"/>
                </a:solidFill>
              </a:rPr>
              <a:t>المعسكرات حسب أنواعها تقسم إلى أربعة </a:t>
            </a:r>
            <a:r>
              <a:rPr lang="ar-IQ" sz="2600" b="1" dirty="0" smtClean="0">
                <a:solidFill>
                  <a:srgbClr val="FF0000"/>
                </a:solidFill>
              </a:rPr>
              <a:t>أقسام :-</a:t>
            </a:r>
            <a:r>
              <a:rPr lang="en-US" sz="2600" dirty="0"/>
              <a:t/>
            </a:r>
            <a:br>
              <a:rPr lang="en-US" sz="2600" dirty="0"/>
            </a:br>
            <a:r>
              <a:rPr lang="ar-IQ" sz="2600" dirty="0" smtClean="0">
                <a:solidFill>
                  <a:srgbClr val="0070C0"/>
                </a:solidFill>
              </a:rPr>
              <a:t>1- معسكرات </a:t>
            </a:r>
            <a:r>
              <a:rPr lang="ar-IQ" sz="2600" dirty="0">
                <a:solidFill>
                  <a:srgbClr val="0070C0"/>
                </a:solidFill>
              </a:rPr>
              <a:t>محلية / </a:t>
            </a:r>
            <a:r>
              <a:rPr lang="ar-IQ" sz="2600" dirty="0"/>
              <a:t>وهي معسكرات تقام داخل القطر من جميع المحافظات تتم المشارك فيها وهي متنوعة معسكرات دورية تقام بمعدل أربعة معسكرات في العام </a:t>
            </a:r>
            <a:r>
              <a:rPr lang="ar-IQ" sz="2600" dirty="0" smtClean="0"/>
              <a:t>الدراسي .</a:t>
            </a:r>
            <a:r>
              <a:rPr lang="en-US" sz="2600" dirty="0"/>
              <a:t/>
            </a:r>
            <a:br>
              <a:rPr lang="en-US" sz="2600" dirty="0"/>
            </a:br>
            <a:r>
              <a:rPr lang="ar-IQ" sz="2600" dirty="0" smtClean="0">
                <a:solidFill>
                  <a:srgbClr val="0070C0"/>
                </a:solidFill>
              </a:rPr>
              <a:t>2- معسكرات قطرية / </a:t>
            </a:r>
            <a:r>
              <a:rPr lang="ar-IQ" sz="2600" dirty="0"/>
              <a:t>حيث ينتمي المشاركون فيها إلى مناطق عديدة من </a:t>
            </a:r>
            <a:r>
              <a:rPr lang="ar-IQ" sz="2600" dirty="0" smtClean="0"/>
              <a:t>القطر .</a:t>
            </a:r>
            <a:r>
              <a:rPr lang="en-US" sz="2600" dirty="0"/>
              <a:t/>
            </a:r>
            <a:br>
              <a:rPr lang="en-US" sz="2600" dirty="0"/>
            </a:br>
            <a:r>
              <a:rPr lang="ar-IQ" sz="2600" dirty="0" smtClean="0">
                <a:solidFill>
                  <a:srgbClr val="0070C0"/>
                </a:solidFill>
              </a:rPr>
              <a:t>3- معسكرات عربية / </a:t>
            </a:r>
            <a:r>
              <a:rPr lang="ar-IQ" sz="2600" dirty="0"/>
              <a:t>أي إن المشاركين ينتمون إلى أكثر من قطر عربي وتكون بمعدل معسكر واحد كل سنتين يعقد في احد الأقطار </a:t>
            </a:r>
            <a:r>
              <a:rPr lang="ar-IQ" sz="2600" dirty="0" smtClean="0"/>
              <a:t>العربية .</a:t>
            </a:r>
            <a:r>
              <a:rPr lang="en-US" sz="2600" dirty="0"/>
              <a:t/>
            </a:r>
            <a:br>
              <a:rPr lang="en-US" sz="2600" dirty="0"/>
            </a:br>
            <a:r>
              <a:rPr lang="ar-IQ" sz="2600" dirty="0" smtClean="0">
                <a:solidFill>
                  <a:srgbClr val="0070C0"/>
                </a:solidFill>
              </a:rPr>
              <a:t>4 - معسكرات دولية / </a:t>
            </a:r>
            <a:r>
              <a:rPr lang="ar-IQ" sz="2600" dirty="0"/>
              <a:t>وهي التي ينتسب المشاركون فيها إلى دول عديدة كتجمعات شباب </a:t>
            </a:r>
            <a:r>
              <a:rPr lang="ar-IQ" sz="2600" dirty="0" smtClean="0"/>
              <a:t>العالم .</a:t>
            </a:r>
            <a:endParaRPr lang="ar-IQ" sz="2600" dirty="0"/>
          </a:p>
        </p:txBody>
      </p:sp>
    </p:spTree>
  </p:cSld>
  <p:clrMapOvr>
    <a:masterClrMapping/>
  </p:clrMapOvr>
  <p:transition>
    <p:newsfla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rmAutofit fontScale="90000"/>
          </a:bodyPr>
          <a:lstStyle/>
          <a:p>
            <a:pPr algn="r"/>
            <a:r>
              <a:rPr lang="ar-IQ" sz="3200" b="1" dirty="0" smtClean="0">
                <a:solidFill>
                  <a:srgbClr val="FF0000"/>
                </a:solidFill>
              </a:rPr>
              <a:t>     وتقسم </a:t>
            </a:r>
            <a:r>
              <a:rPr lang="ar-IQ" sz="3200" b="1" dirty="0">
                <a:solidFill>
                  <a:srgbClr val="FF0000"/>
                </a:solidFill>
              </a:rPr>
              <a:t>المعسكرات حسب مدة </a:t>
            </a:r>
            <a:r>
              <a:rPr lang="ar-IQ" sz="3200" b="1" dirty="0" smtClean="0">
                <a:solidFill>
                  <a:srgbClr val="FF0000"/>
                </a:solidFill>
              </a:rPr>
              <a:t>إقامتها </a:t>
            </a:r>
            <a:r>
              <a:rPr lang="en-US" sz="3200" dirty="0"/>
              <a:t/>
            </a:r>
            <a:br>
              <a:rPr lang="en-US" sz="3200" dirty="0"/>
            </a:br>
            <a:r>
              <a:rPr lang="ar-IQ" sz="3200" dirty="0" smtClean="0">
                <a:solidFill>
                  <a:srgbClr val="0070C0"/>
                </a:solidFill>
              </a:rPr>
              <a:t>1- معسكرات </a:t>
            </a:r>
            <a:r>
              <a:rPr lang="ar-IQ" sz="3200" dirty="0">
                <a:solidFill>
                  <a:srgbClr val="0070C0"/>
                </a:solidFill>
              </a:rPr>
              <a:t>النهار الواحد </a:t>
            </a:r>
            <a:r>
              <a:rPr lang="ar-IQ" sz="3200" dirty="0" err="1" smtClean="0">
                <a:solidFill>
                  <a:srgbClr val="0070C0"/>
                </a:solidFill>
              </a:rPr>
              <a:t>ـ</a:t>
            </a:r>
            <a:r>
              <a:rPr lang="ar-IQ" sz="3200" dirty="0" smtClean="0">
                <a:solidFill>
                  <a:srgbClr val="0070C0"/>
                </a:solidFill>
              </a:rPr>
              <a:t>  </a:t>
            </a:r>
            <a:r>
              <a:rPr lang="ar-IQ" sz="3200" dirty="0" smtClean="0"/>
              <a:t>أي </a:t>
            </a:r>
            <a:r>
              <a:rPr lang="ar-IQ" sz="3200" dirty="0"/>
              <a:t>بدون مبيت .</a:t>
            </a:r>
            <a:r>
              <a:rPr lang="en-US" sz="3200" dirty="0"/>
              <a:t/>
            </a:r>
            <a:br>
              <a:rPr lang="en-US" sz="3200" dirty="0"/>
            </a:br>
            <a:r>
              <a:rPr lang="ar-IQ" sz="3200" dirty="0" smtClean="0">
                <a:solidFill>
                  <a:srgbClr val="0070C0"/>
                </a:solidFill>
              </a:rPr>
              <a:t>2- معسكرات </a:t>
            </a:r>
            <a:r>
              <a:rPr lang="ar-IQ" sz="3200" dirty="0">
                <a:solidFill>
                  <a:srgbClr val="0070C0"/>
                </a:solidFill>
              </a:rPr>
              <a:t>ليوم واحد </a:t>
            </a:r>
            <a:r>
              <a:rPr lang="ar-IQ" sz="3200" dirty="0" err="1" smtClean="0">
                <a:solidFill>
                  <a:srgbClr val="0070C0"/>
                </a:solidFill>
              </a:rPr>
              <a:t>ـ</a:t>
            </a:r>
            <a:r>
              <a:rPr lang="ar-IQ" sz="3200" dirty="0" smtClean="0">
                <a:solidFill>
                  <a:srgbClr val="0070C0"/>
                </a:solidFill>
              </a:rPr>
              <a:t>  </a:t>
            </a:r>
            <a:r>
              <a:rPr lang="ar-IQ" sz="3200" dirty="0" smtClean="0"/>
              <a:t>أي </a:t>
            </a:r>
            <a:r>
              <a:rPr lang="ar-IQ" sz="3200" dirty="0"/>
              <a:t>مبيت ليلة واحدة .</a:t>
            </a:r>
            <a:r>
              <a:rPr lang="en-US" sz="3200" dirty="0"/>
              <a:t/>
            </a:r>
            <a:br>
              <a:rPr lang="en-US" sz="3200" dirty="0"/>
            </a:br>
            <a:r>
              <a:rPr lang="ar-IQ" sz="3200" dirty="0" smtClean="0">
                <a:solidFill>
                  <a:srgbClr val="0070C0"/>
                </a:solidFill>
              </a:rPr>
              <a:t>3- معسكرات </a:t>
            </a:r>
            <a:r>
              <a:rPr lang="ar-IQ" sz="3200" dirty="0">
                <a:solidFill>
                  <a:srgbClr val="0070C0"/>
                </a:solidFill>
              </a:rPr>
              <a:t>قصيرة الأمد </a:t>
            </a:r>
            <a:r>
              <a:rPr lang="ar-IQ" sz="3200" dirty="0" err="1" smtClean="0">
                <a:solidFill>
                  <a:srgbClr val="0070C0"/>
                </a:solidFill>
              </a:rPr>
              <a:t>ـ</a:t>
            </a:r>
            <a:r>
              <a:rPr lang="ar-IQ" sz="3200" dirty="0" smtClean="0">
                <a:solidFill>
                  <a:srgbClr val="0070C0"/>
                </a:solidFill>
              </a:rPr>
              <a:t>  </a:t>
            </a:r>
            <a:r>
              <a:rPr lang="ar-IQ" sz="3200" dirty="0" smtClean="0"/>
              <a:t>لمدة </a:t>
            </a:r>
            <a:r>
              <a:rPr lang="ar-IQ" sz="3200" dirty="0"/>
              <a:t>يومين إلى أسبوع .</a:t>
            </a:r>
            <a:r>
              <a:rPr lang="en-US" sz="3200" dirty="0"/>
              <a:t/>
            </a:r>
            <a:br>
              <a:rPr lang="en-US" sz="3200" dirty="0"/>
            </a:br>
            <a:r>
              <a:rPr lang="ar-IQ" sz="3200" dirty="0" smtClean="0">
                <a:solidFill>
                  <a:srgbClr val="0070C0"/>
                </a:solidFill>
              </a:rPr>
              <a:t>4- معسكرات </a:t>
            </a:r>
            <a:r>
              <a:rPr lang="ar-IQ" sz="3200" dirty="0">
                <a:solidFill>
                  <a:srgbClr val="0070C0"/>
                </a:solidFill>
              </a:rPr>
              <a:t>طويلة الأمد </a:t>
            </a:r>
            <a:r>
              <a:rPr lang="ar-IQ" sz="3200" dirty="0" err="1">
                <a:solidFill>
                  <a:srgbClr val="0070C0"/>
                </a:solidFill>
              </a:rPr>
              <a:t>ـ</a:t>
            </a:r>
            <a:r>
              <a:rPr lang="ar-IQ" sz="3200" dirty="0">
                <a:solidFill>
                  <a:srgbClr val="0070C0"/>
                </a:solidFill>
              </a:rPr>
              <a:t> </a:t>
            </a:r>
            <a:r>
              <a:rPr lang="ar-IQ" sz="3200" dirty="0" smtClean="0">
                <a:solidFill>
                  <a:srgbClr val="0070C0"/>
                </a:solidFill>
              </a:rPr>
              <a:t> </a:t>
            </a:r>
            <a:r>
              <a:rPr lang="ar-IQ" sz="3200" dirty="0" smtClean="0">
                <a:solidFill>
                  <a:srgbClr val="FF0000"/>
                </a:solidFill>
              </a:rPr>
              <a:t>ويمكن </a:t>
            </a:r>
            <a:r>
              <a:rPr lang="ar-IQ" sz="3200" dirty="0">
                <a:solidFill>
                  <a:srgbClr val="FF0000"/>
                </a:solidFill>
              </a:rPr>
              <a:t>تقسيمها إلى ....</a:t>
            </a:r>
            <a:r>
              <a:rPr lang="en-US" sz="3200" dirty="0"/>
              <a:t/>
            </a:r>
            <a:br>
              <a:rPr lang="en-US" sz="3200" dirty="0"/>
            </a:br>
            <a:r>
              <a:rPr lang="ar-IQ" sz="3200" dirty="0" smtClean="0"/>
              <a:t> أ - المعسكرات </a:t>
            </a:r>
            <a:r>
              <a:rPr lang="ar-IQ" sz="3200" dirty="0"/>
              <a:t>التي تدوم من أسبوع إلى أسبوعين</a:t>
            </a:r>
            <a:r>
              <a:rPr lang="en-US" sz="3200" dirty="0"/>
              <a:t/>
            </a:r>
            <a:br>
              <a:rPr lang="en-US" sz="3200" dirty="0"/>
            </a:br>
            <a:r>
              <a:rPr lang="ar-IQ" sz="3200" dirty="0"/>
              <a:t> </a:t>
            </a:r>
            <a:r>
              <a:rPr lang="ar-IQ" sz="3200" dirty="0" smtClean="0"/>
              <a:t>ب - المعسكرات </a:t>
            </a:r>
            <a:r>
              <a:rPr lang="ar-IQ" sz="3200" dirty="0"/>
              <a:t>التي تدوم من أسبوعين إلى شهر</a:t>
            </a:r>
            <a:r>
              <a:rPr lang="en-US" sz="3200" dirty="0"/>
              <a:t/>
            </a:r>
            <a:br>
              <a:rPr lang="en-US" sz="3200" dirty="0"/>
            </a:br>
            <a:r>
              <a:rPr lang="ar-IQ" sz="3200" dirty="0"/>
              <a:t> </a:t>
            </a:r>
            <a:r>
              <a:rPr lang="ar-IQ" sz="3200" dirty="0" smtClean="0"/>
              <a:t>ت - المعسكرات </a:t>
            </a:r>
            <a:r>
              <a:rPr lang="ar-IQ" sz="3200" dirty="0" err="1"/>
              <a:t>الدائمية</a:t>
            </a:r>
            <a:r>
              <a:rPr lang="ar-IQ" sz="3200" dirty="0"/>
              <a:t> التي يقيم فيها المشاركون لمدة تزيد على شهر وقد تصل إلى سنة.</a:t>
            </a:r>
            <a:r>
              <a:rPr lang="en-US" sz="2800" dirty="0"/>
              <a:t/>
            </a:r>
            <a:br>
              <a:rPr lang="en-US" sz="2800" dirty="0"/>
            </a:br>
            <a:endParaRPr lang="ar-IQ" sz="2800" dirty="0"/>
          </a:p>
        </p:txBody>
      </p:sp>
    </p:spTree>
  </p:cSld>
  <p:clrMapOvr>
    <a:masterClrMapping/>
  </p:clrMapOvr>
  <p:transition>
    <p:check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rmAutofit fontScale="90000"/>
          </a:bodyPr>
          <a:lstStyle/>
          <a:p>
            <a:pPr algn="r"/>
            <a:r>
              <a:rPr lang="ar-IQ" sz="3100" b="1" dirty="0" smtClean="0">
                <a:solidFill>
                  <a:srgbClr val="FF0000"/>
                </a:solidFill>
              </a:rPr>
              <a:t>         الشروط </a:t>
            </a:r>
            <a:r>
              <a:rPr lang="ar-IQ" sz="3100" b="1" dirty="0">
                <a:solidFill>
                  <a:srgbClr val="FF0000"/>
                </a:solidFill>
              </a:rPr>
              <a:t>الواجب توفرها في </a:t>
            </a:r>
            <a:r>
              <a:rPr lang="ar-IQ" sz="3100" b="1" dirty="0" smtClean="0">
                <a:solidFill>
                  <a:srgbClr val="FF0000"/>
                </a:solidFill>
              </a:rPr>
              <a:t>المعسكر</a:t>
            </a:r>
            <a:r>
              <a:rPr lang="en-US" sz="2800" dirty="0"/>
              <a:t/>
            </a:r>
            <a:br>
              <a:rPr lang="en-US" sz="2800" dirty="0"/>
            </a:br>
            <a:r>
              <a:rPr lang="ar-IQ" sz="2900" dirty="0" smtClean="0"/>
              <a:t>1- اختيار </a:t>
            </a:r>
            <a:r>
              <a:rPr lang="ar-IQ" sz="2900" dirty="0"/>
              <a:t>التربة المناسبة التي تمتص المياه وتجنب الطينية بقدر الإمكان والرملية</a:t>
            </a:r>
            <a:r>
              <a:rPr lang="en-US" sz="2900" dirty="0"/>
              <a:t/>
            </a:r>
            <a:br>
              <a:rPr lang="en-US" sz="2900" dirty="0"/>
            </a:br>
            <a:r>
              <a:rPr lang="ar-IQ" sz="2900" dirty="0" smtClean="0"/>
              <a:t>2- أن </a:t>
            </a:r>
            <a:r>
              <a:rPr lang="ar-IQ" sz="2900" dirty="0"/>
              <a:t>تتوفر فيها مياه الشرب والغسيل</a:t>
            </a:r>
            <a:r>
              <a:rPr lang="en-US" sz="2900" dirty="0"/>
              <a:t/>
            </a:r>
            <a:br>
              <a:rPr lang="en-US" sz="2900" dirty="0"/>
            </a:br>
            <a:r>
              <a:rPr lang="ar-IQ" sz="2900" dirty="0" smtClean="0"/>
              <a:t>3- أن </a:t>
            </a:r>
            <a:r>
              <a:rPr lang="ar-IQ" sz="2900" dirty="0"/>
              <a:t>لا يكون في منخفض وان يكون بعيداً عن البرك والمستنقعات</a:t>
            </a:r>
            <a:r>
              <a:rPr lang="en-US" sz="2900" dirty="0"/>
              <a:t/>
            </a:r>
            <a:br>
              <a:rPr lang="en-US" sz="2900" dirty="0"/>
            </a:br>
            <a:r>
              <a:rPr lang="ar-IQ" sz="2900" dirty="0" smtClean="0"/>
              <a:t>4- أن </a:t>
            </a:r>
            <a:r>
              <a:rPr lang="ar-IQ" sz="2900" dirty="0"/>
              <a:t>يكون محمياً من الرياح بعيداً عن الأماكن الخطرة</a:t>
            </a:r>
            <a:r>
              <a:rPr lang="en-US" sz="2900" dirty="0"/>
              <a:t/>
            </a:r>
            <a:br>
              <a:rPr lang="en-US" sz="2900" dirty="0"/>
            </a:br>
            <a:r>
              <a:rPr lang="ar-IQ" sz="2900" dirty="0" smtClean="0"/>
              <a:t>5- أن </a:t>
            </a:r>
            <a:r>
              <a:rPr lang="ar-IQ" sz="2900" dirty="0"/>
              <a:t>يكون بعيداً عن المدن والأماكن المزدحمة</a:t>
            </a:r>
            <a:r>
              <a:rPr lang="en-US" sz="2900" dirty="0"/>
              <a:t/>
            </a:r>
            <a:br>
              <a:rPr lang="en-US" sz="2900" dirty="0"/>
            </a:br>
            <a:r>
              <a:rPr lang="ar-IQ" sz="2900" dirty="0" smtClean="0"/>
              <a:t>6- أن </a:t>
            </a:r>
            <a:r>
              <a:rPr lang="ar-IQ" sz="2900" dirty="0"/>
              <a:t>يكون قريباً من الطريق العام</a:t>
            </a:r>
            <a:r>
              <a:rPr lang="en-US" sz="2900" dirty="0"/>
              <a:t/>
            </a:r>
            <a:br>
              <a:rPr lang="en-US" sz="2900" dirty="0"/>
            </a:br>
            <a:r>
              <a:rPr lang="ar-IQ" sz="2900" dirty="0" smtClean="0"/>
              <a:t>7- أن </a:t>
            </a:r>
            <a:r>
              <a:rPr lang="ar-IQ" sz="2900" dirty="0"/>
              <a:t>يكون قريباً من مستشفى أو مركز طبي</a:t>
            </a:r>
            <a:r>
              <a:rPr lang="en-US" sz="2900" dirty="0"/>
              <a:t/>
            </a:r>
            <a:br>
              <a:rPr lang="en-US" sz="2900" dirty="0"/>
            </a:br>
            <a:r>
              <a:rPr lang="ar-IQ" sz="2900" dirty="0" smtClean="0"/>
              <a:t>8- اخذ </a:t>
            </a:r>
            <a:r>
              <a:rPr lang="ar-IQ" sz="2900" dirty="0"/>
              <a:t>موافقة الجهات الرسمية </a:t>
            </a:r>
            <a:r>
              <a:rPr lang="ar-IQ" sz="2900" dirty="0" err="1" smtClean="0"/>
              <a:t>المسؤوله</a:t>
            </a:r>
            <a:r>
              <a:rPr lang="ar-IQ" sz="2900" dirty="0" smtClean="0"/>
              <a:t> عن </a:t>
            </a:r>
            <a:r>
              <a:rPr lang="ar-IQ" sz="2900" dirty="0"/>
              <a:t>ذلك</a:t>
            </a:r>
            <a:r>
              <a:rPr lang="en-US" sz="2900" dirty="0"/>
              <a:t/>
            </a:r>
            <a:br>
              <a:rPr lang="en-US" sz="2900" dirty="0"/>
            </a:br>
            <a:r>
              <a:rPr lang="ar-IQ" sz="2900" dirty="0" smtClean="0"/>
              <a:t>9- اخذ </a:t>
            </a:r>
            <a:r>
              <a:rPr lang="ar-IQ" sz="2900" dirty="0"/>
              <a:t>موافقة أولياء الأمور</a:t>
            </a:r>
            <a:r>
              <a:rPr lang="en-US" sz="2900" dirty="0"/>
              <a:t/>
            </a:r>
            <a:br>
              <a:rPr lang="en-US" sz="2900" dirty="0"/>
            </a:br>
            <a:r>
              <a:rPr lang="ar-IQ" sz="2900" dirty="0"/>
              <a:t>10 - دراسة خريطة المنطقة لمعرفة مدى الإمكانيات التي تساعد في إعداد برامج المعسكر</a:t>
            </a:r>
            <a:r>
              <a:rPr lang="en-US" sz="2900" dirty="0"/>
              <a:t/>
            </a:r>
            <a:br>
              <a:rPr lang="en-US" sz="2900" dirty="0"/>
            </a:br>
            <a:r>
              <a:rPr lang="ar-IQ" sz="2900" dirty="0"/>
              <a:t>11 - رسم مخطط للمعسكر ووضعه في لوحة الإعلانات</a:t>
            </a:r>
            <a:r>
              <a:rPr lang="en-US" sz="2900" dirty="0"/>
              <a:t/>
            </a:r>
            <a:br>
              <a:rPr lang="en-US" sz="2900" dirty="0"/>
            </a:br>
            <a:r>
              <a:rPr lang="ar-IQ" sz="2900" dirty="0"/>
              <a:t>12 - إخبار الوحدات الإدارية في المنطقة التي يقام فيها المعسكر </a:t>
            </a:r>
          </a:p>
        </p:txBody>
      </p:sp>
    </p:spTree>
  </p:cSld>
  <p:clrMapOvr>
    <a:masterClrMapping/>
  </p:clrMapOvr>
  <p:transition>
    <p:comb dir="vert"/>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40</TotalTime>
  <Words>27</Words>
  <Application>Microsoft Office PowerPoint</Application>
  <PresentationFormat>عرض على الشاشة (3:4)‏</PresentationFormat>
  <Paragraphs>6</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رحلة</vt:lpstr>
      <vt:lpstr>               الشارات أهدافها وأنواعها   الكشافة حركة تربوية للشباب تهدف إلى تنميتهم بدنياً وعقلياً واجتماعياً وسياسياً لخدمة الوطن. وهذه الحركة تقوم على أسس تربوية نابعة من احتياجات الفتيان وهواياتهم حيث وضعت لهذه الهوايات شارات تمنح للكشاف بعد ممارسة هواية يستطيع إتقانها  وهذه الشارات تهدف إلى اكتشاف هواية كل فتاة وفتى .   أهداف الشارات 1- تنمي قابليات جسمية وفكرية وعقلية وكشفية. 2- دراسة الطبيعة. 3- تهدف إلى خلق الإنسان المنتج المبدع. 4-استغلال أوقات الفراغ استغلالاً مفيداً. </vt:lpstr>
      <vt:lpstr>                            أنواع شارات الهواية 1- هواية الخدمة العامة:  أ - المسعف ب - الدليل   2- شارة الهواية الثقافية:  أ - الكاتب ب - القارئ ت - المترجم   3- شارة الهواية الفنية:  أ - الرسام ب - المصور ت - النحات ث - الخياط ج - المصمم   </vt:lpstr>
      <vt:lpstr>4- شارة الكفاية الرياضية  أ - السباح ب - الراكض ت - المبارز 5- شارة هواية دراسة الطبيعة  أ - دراسة الأشجار بأنواعها ب - الأحجار بأنواعها 6- شارة هواية الطبيعة  أ - المخيم ب - الطاهي ت - الدفاع المدني  7- شارة هوايات خاصة  أ - جامع الطوابع ب - الصياد ت - الحرف اليدوية</vt:lpstr>
      <vt:lpstr>                          أنواع المعسكرات         للمعسكرات مناهج خاصة وندوات مركزة يقضي فيها الكشاف عدة أيام بلياليها وتكون أما على مستوى المحافظة الواحدة أو على مستوى القطر أو عدة أقطار وهي يمكن تقسيمها حسب أنواعها أو حسب مدة إقامتها   المعسكرات حسب أنواعها تقسم إلى أربعة أقسام :- 1- معسكرات محلية / وهي معسكرات تقام داخل القطر من جميع المحافظات تتم المشارك فيها وهي متنوعة معسكرات دورية تقام بمعدل أربعة معسكرات في العام الدراسي . 2- معسكرات قطرية / حيث ينتمي المشاركون فيها إلى مناطق عديدة من القطر . 3- معسكرات عربية / أي إن المشاركين ينتمون إلى أكثر من قطر عربي وتكون بمعدل معسكر واحد كل سنتين يعقد في احد الأقطار العربية . 4 - معسكرات دولية / وهي التي ينتسب المشاركون فيها إلى دول عديدة كتجمعات شباب العالم .</vt:lpstr>
      <vt:lpstr>     وتقسم المعسكرات حسب مدة إقامتها  1- معسكرات النهار الواحد ـ  أي بدون مبيت . 2- معسكرات ليوم واحد ـ  أي مبيت ليلة واحدة . 3- معسكرات قصيرة الأمد ـ  لمدة يومين إلى أسبوع . 4- معسكرات طويلة الأمد ـ  ويمكن تقسيمها إلى ....  أ - المعسكرات التي تدوم من أسبوع إلى أسبوعين  ب - المعسكرات التي تدوم من أسبوعين إلى شهر  ت - المعسكرات الدائمية التي يقيم فيها المشاركون لمدة تزيد على شهر وقد تصل إلى سنة. </vt:lpstr>
      <vt:lpstr>         الشروط الواجب توفرها في المعسكر 1- اختيار التربة المناسبة التي تمتص المياه وتجنب الطينية بقدر الإمكان والرملية 2- أن تتوفر فيها مياه الشرب والغسيل 3- أن لا يكون في منخفض وان يكون بعيداً عن البرك والمستنقعات 4- أن يكون محمياً من الرياح بعيداً عن الأماكن الخطرة 5- أن يكون بعيداً عن المدن والأماكن المزدحمة 6- أن يكون قريباً من الطريق العام 7- أن يكون قريباً من مستشفى أو مركز طبي 8- اخذ موافقة الجهات الرسمية المسؤوله عن ذلك 9- اخذ موافقة أولياء الأمور 10 - دراسة خريطة المنطقة لمعرفة مدى الإمكانيات التي تساعد في إعداد برامج المعسكر 11 - رسم مخطط للمعسكر ووضعه في لوحة الإعلانات 12 - إخبار الوحدات الإدارية في المنطقة التي يقام فيها المعسكر </vt:lpstr>
    </vt:vector>
  </TitlesOfParts>
  <Company>SACC - ANAS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الشارات أهدافها وأنواعها   الكشافة حركة تربوية للشباب تهدف إلى تنميتهم بدنياً وعقلياً واجتماعياً وسياسياً لخدمة الوطن. وهذه الحركة تقوم على أسس تربوية نابعة من احتياجات الفتيان وهواياتهم حيث وضعت لهذه الهوايات شارات تمنح للكشاف بعد ممارسة هواية يستطيع إتقانها  وهذه الشارات تهدف إلى اكتشاف هواية كل فتاة وفتى .   أهداف الشارات 1- تنمي قابليات جسمية وفكرية وعقلية وكشفية. 2- دراسة الطبيعة. 3- تهدف إلى خلق الإنسان المنتج المبدع. 4-استغلال أوقات الفراغ استغلالاً مفيداً.</dc:title>
  <dc:creator>DR.Ahmed Saker 2O14</dc:creator>
  <cp:lastModifiedBy>DR.Ahmed Saker 2O14</cp:lastModifiedBy>
  <cp:revision>5</cp:revision>
  <dcterms:created xsi:type="dcterms:W3CDTF">2018-11-24T11:43:59Z</dcterms:created>
  <dcterms:modified xsi:type="dcterms:W3CDTF">2018-11-24T12:24:46Z</dcterms:modified>
</cp:coreProperties>
</file>